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Gothic" charset="1" panose="00000500000000000000"/>
      <p:regular r:id="rId18"/>
    </p:embeddedFont>
    <p:embeddedFont>
      <p:font typeface="Muli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Muli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1958" y="8937769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BY HASSAN GEBRILL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3633" y="3561233"/>
            <a:ext cx="8380734" cy="62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REXOS’S HOTEL CORP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08965"/>
            <a:ext cx="8220218" cy="5880618"/>
          </a:xfrm>
          <a:custGeom>
            <a:avLst/>
            <a:gdLst/>
            <a:ahLst/>
            <a:cxnLst/>
            <a:rect r="r" b="b" t="t" l="l"/>
            <a:pathLst>
              <a:path h="5880618" w="8220218">
                <a:moveTo>
                  <a:pt x="0" y="0"/>
                </a:moveTo>
                <a:lnTo>
                  <a:pt x="8220218" y="0"/>
                </a:lnTo>
                <a:lnTo>
                  <a:pt x="8220218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REPEATED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5954" y="4505780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REPEATED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5954" y="5049550"/>
            <a:ext cx="3571733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learn that returning customers are more likely to not cancel as for the new customers.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8379" y="197801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464" y="2913169"/>
            <a:ext cx="9104536" cy="6678312"/>
            <a:chOff x="0" y="0"/>
            <a:chExt cx="4198620" cy="3079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3"/>
              <a:stretch>
                <a:fillRect l="-15084" t="0" r="-1508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13887" y="1215479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7675" y="277737"/>
            <a:ext cx="297572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SUMMERY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7871" y="3891916"/>
            <a:ext cx="7921429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order for the hotel to thrive we have to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7871" y="5461115"/>
            <a:ext cx="8846661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Keep the average cost at 99.1 or lower</a:t>
            </a:r>
          </a:p>
          <a:p>
            <a:pPr algn="l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Examine the problems with room type 6 and work on it</a:t>
            </a:r>
          </a:p>
          <a:p>
            <a:pPr algn="l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Encourage people with previous cancellation to give us a try</a:t>
            </a:r>
          </a:p>
          <a:p>
            <a:pPr algn="l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Depend on coming back customers to give us an honest review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3477388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48816" y="6196955"/>
            <a:ext cx="4190367" cy="30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0255" y="-3168890"/>
            <a:ext cx="11171812" cy="15686339"/>
            <a:chOff x="0" y="0"/>
            <a:chExt cx="6257290" cy="8785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57290" cy="8785860"/>
            </a:xfrm>
            <a:custGeom>
              <a:avLst/>
              <a:gdLst/>
              <a:ahLst/>
              <a:cxnLst/>
              <a:rect r="r" b="b" t="t" l="l"/>
              <a:pathLst>
                <a:path h="8785860" w="6257290">
                  <a:moveTo>
                    <a:pt x="1393190" y="7715250"/>
                  </a:moveTo>
                  <a:lnTo>
                    <a:pt x="1107440" y="7715250"/>
                  </a:lnTo>
                  <a:lnTo>
                    <a:pt x="1107440" y="0"/>
                  </a:lnTo>
                  <a:lnTo>
                    <a:pt x="1394460" y="0"/>
                  </a:lnTo>
                  <a:lnTo>
                    <a:pt x="1393190" y="7715250"/>
                  </a:lnTo>
                  <a:close/>
                  <a:moveTo>
                    <a:pt x="1045210" y="7715250"/>
                  </a:moveTo>
                  <a:lnTo>
                    <a:pt x="924560" y="7715250"/>
                  </a:lnTo>
                  <a:lnTo>
                    <a:pt x="924560" y="0"/>
                  </a:lnTo>
                  <a:lnTo>
                    <a:pt x="1045210" y="0"/>
                  </a:lnTo>
                  <a:lnTo>
                    <a:pt x="1045210" y="7715250"/>
                  </a:lnTo>
                  <a:close/>
                  <a:moveTo>
                    <a:pt x="1790700" y="0"/>
                  </a:moveTo>
                  <a:lnTo>
                    <a:pt x="1584960" y="0"/>
                  </a:lnTo>
                  <a:lnTo>
                    <a:pt x="1584960" y="8009890"/>
                  </a:lnTo>
                  <a:lnTo>
                    <a:pt x="1790700" y="8009890"/>
                  </a:lnTo>
                  <a:lnTo>
                    <a:pt x="1790700" y="0"/>
                  </a:lnTo>
                  <a:close/>
                  <a:moveTo>
                    <a:pt x="2095500" y="0"/>
                  </a:moveTo>
                  <a:lnTo>
                    <a:pt x="1903730" y="0"/>
                  </a:lnTo>
                  <a:lnTo>
                    <a:pt x="1903730" y="7999730"/>
                  </a:lnTo>
                  <a:lnTo>
                    <a:pt x="2095500" y="7999730"/>
                  </a:lnTo>
                  <a:lnTo>
                    <a:pt x="2095500" y="0"/>
                  </a:lnTo>
                  <a:close/>
                  <a:moveTo>
                    <a:pt x="4461510" y="7265670"/>
                  </a:moveTo>
                  <a:lnTo>
                    <a:pt x="4748530" y="7265670"/>
                  </a:lnTo>
                  <a:lnTo>
                    <a:pt x="4748530" y="0"/>
                  </a:lnTo>
                  <a:lnTo>
                    <a:pt x="4461510" y="0"/>
                  </a:lnTo>
                  <a:lnTo>
                    <a:pt x="4461510" y="7265670"/>
                  </a:lnTo>
                  <a:close/>
                  <a:moveTo>
                    <a:pt x="4815840" y="7299960"/>
                  </a:moveTo>
                  <a:lnTo>
                    <a:pt x="5102860" y="7299960"/>
                  </a:lnTo>
                  <a:lnTo>
                    <a:pt x="5102860" y="0"/>
                  </a:lnTo>
                  <a:lnTo>
                    <a:pt x="4815840" y="0"/>
                  </a:lnTo>
                  <a:lnTo>
                    <a:pt x="4815840" y="7299960"/>
                  </a:lnTo>
                  <a:close/>
                  <a:moveTo>
                    <a:pt x="4064000" y="7571740"/>
                  </a:moveTo>
                  <a:lnTo>
                    <a:pt x="4419600" y="7571740"/>
                  </a:lnTo>
                  <a:lnTo>
                    <a:pt x="4419600" y="0"/>
                  </a:lnTo>
                  <a:lnTo>
                    <a:pt x="4064000" y="0"/>
                  </a:lnTo>
                  <a:lnTo>
                    <a:pt x="4064000" y="7571740"/>
                  </a:lnTo>
                  <a:close/>
                  <a:moveTo>
                    <a:pt x="3760470" y="8009890"/>
                  </a:moveTo>
                  <a:lnTo>
                    <a:pt x="3952240" y="8009890"/>
                  </a:lnTo>
                  <a:lnTo>
                    <a:pt x="3952240" y="0"/>
                  </a:lnTo>
                  <a:lnTo>
                    <a:pt x="3760470" y="0"/>
                  </a:lnTo>
                  <a:lnTo>
                    <a:pt x="3760470" y="8009890"/>
                  </a:lnTo>
                  <a:close/>
                  <a:moveTo>
                    <a:pt x="2372360" y="0"/>
                  </a:moveTo>
                  <a:lnTo>
                    <a:pt x="2180590" y="0"/>
                  </a:lnTo>
                  <a:lnTo>
                    <a:pt x="2180590" y="8371840"/>
                  </a:lnTo>
                  <a:lnTo>
                    <a:pt x="2372360" y="8371840"/>
                  </a:lnTo>
                  <a:lnTo>
                    <a:pt x="2372360" y="0"/>
                  </a:lnTo>
                  <a:close/>
                  <a:moveTo>
                    <a:pt x="3661410" y="0"/>
                  </a:moveTo>
                  <a:lnTo>
                    <a:pt x="2423160" y="0"/>
                  </a:lnTo>
                  <a:lnTo>
                    <a:pt x="2423160" y="8785860"/>
                  </a:lnTo>
                  <a:lnTo>
                    <a:pt x="3661410" y="8785860"/>
                  </a:lnTo>
                  <a:lnTo>
                    <a:pt x="3661410" y="0"/>
                  </a:lnTo>
                  <a:close/>
                  <a:moveTo>
                    <a:pt x="5320030" y="0"/>
                  </a:moveTo>
                  <a:lnTo>
                    <a:pt x="5199380" y="0"/>
                  </a:lnTo>
                  <a:lnTo>
                    <a:pt x="5199380" y="6945630"/>
                  </a:lnTo>
                  <a:lnTo>
                    <a:pt x="5320030" y="6945630"/>
                  </a:lnTo>
                  <a:lnTo>
                    <a:pt x="5320030" y="0"/>
                  </a:lnTo>
                  <a:close/>
                  <a:moveTo>
                    <a:pt x="5386070" y="6684010"/>
                  </a:moveTo>
                  <a:lnTo>
                    <a:pt x="5539740" y="6684010"/>
                  </a:lnTo>
                  <a:lnTo>
                    <a:pt x="5539740" y="0"/>
                  </a:lnTo>
                  <a:lnTo>
                    <a:pt x="5386070" y="0"/>
                  </a:lnTo>
                  <a:lnTo>
                    <a:pt x="5386070" y="6684010"/>
                  </a:lnTo>
                  <a:close/>
                  <a:moveTo>
                    <a:pt x="5627370" y="6814820"/>
                  </a:moveTo>
                  <a:lnTo>
                    <a:pt x="5814060" y="6814820"/>
                  </a:lnTo>
                  <a:lnTo>
                    <a:pt x="5814060" y="0"/>
                  </a:lnTo>
                  <a:lnTo>
                    <a:pt x="5627370" y="0"/>
                  </a:lnTo>
                  <a:lnTo>
                    <a:pt x="5627370" y="6814820"/>
                  </a:lnTo>
                  <a:close/>
                  <a:moveTo>
                    <a:pt x="514350" y="0"/>
                  </a:moveTo>
                  <a:lnTo>
                    <a:pt x="295910" y="0"/>
                  </a:lnTo>
                  <a:lnTo>
                    <a:pt x="295910" y="6617970"/>
                  </a:lnTo>
                  <a:lnTo>
                    <a:pt x="514350" y="6617970"/>
                  </a:lnTo>
                  <a:lnTo>
                    <a:pt x="514350" y="0"/>
                  </a:lnTo>
                  <a:close/>
                  <a:moveTo>
                    <a:pt x="831850" y="0"/>
                  </a:moveTo>
                  <a:lnTo>
                    <a:pt x="623570" y="0"/>
                  </a:lnTo>
                  <a:lnTo>
                    <a:pt x="623570" y="7241540"/>
                  </a:lnTo>
                  <a:lnTo>
                    <a:pt x="831850" y="7241540"/>
                  </a:lnTo>
                  <a:lnTo>
                    <a:pt x="831850" y="0"/>
                  </a:lnTo>
                  <a:close/>
                  <a:moveTo>
                    <a:pt x="130810" y="0"/>
                  </a:moveTo>
                  <a:lnTo>
                    <a:pt x="0" y="0"/>
                  </a:lnTo>
                  <a:lnTo>
                    <a:pt x="0" y="6004560"/>
                  </a:lnTo>
                  <a:lnTo>
                    <a:pt x="130810" y="6004560"/>
                  </a:lnTo>
                  <a:lnTo>
                    <a:pt x="130810" y="0"/>
                  </a:lnTo>
                  <a:close/>
                  <a:moveTo>
                    <a:pt x="6049010" y="0"/>
                  </a:moveTo>
                  <a:lnTo>
                    <a:pt x="5910580" y="0"/>
                  </a:lnTo>
                  <a:lnTo>
                    <a:pt x="5910580" y="6657340"/>
                  </a:lnTo>
                  <a:lnTo>
                    <a:pt x="6049010" y="6657340"/>
                  </a:lnTo>
                  <a:lnTo>
                    <a:pt x="6049010" y="0"/>
                  </a:lnTo>
                  <a:close/>
                  <a:moveTo>
                    <a:pt x="6257290" y="0"/>
                  </a:moveTo>
                  <a:lnTo>
                    <a:pt x="6164580" y="0"/>
                  </a:lnTo>
                  <a:lnTo>
                    <a:pt x="6164580" y="5745480"/>
                  </a:lnTo>
                  <a:lnTo>
                    <a:pt x="6257290" y="5745480"/>
                  </a:lnTo>
                  <a:lnTo>
                    <a:pt x="6257290" y="0"/>
                  </a:lnTo>
                  <a:close/>
                </a:path>
              </a:pathLst>
            </a:custGeom>
            <a:blipFill>
              <a:blip r:embed="rId2"/>
              <a:stretch>
                <a:fillRect l="-74808" t="0" r="-74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55991" y="2119461"/>
            <a:ext cx="48885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 origins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590755"/>
            <a:ext cx="70102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more information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1583" y="4607604"/>
            <a:ext cx="84150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have acquired the data set from a hotel in new alamin,they’re facing a cancellation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47871" y="53657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268" y="-298205"/>
            <a:ext cx="19060488" cy="10721524"/>
          </a:xfrm>
          <a:custGeom>
            <a:avLst/>
            <a:gdLst/>
            <a:ahLst/>
            <a:cxnLst/>
            <a:rect r="r" b="b" t="t" l="l"/>
            <a:pathLst>
              <a:path h="10721524" w="19060488">
                <a:moveTo>
                  <a:pt x="0" y="0"/>
                </a:moveTo>
                <a:lnTo>
                  <a:pt x="19060488" y="0"/>
                </a:lnTo>
                <a:lnTo>
                  <a:pt x="19060488" y="10721524"/>
                </a:lnTo>
                <a:lnTo>
                  <a:pt x="0" y="10721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71159" y="3977788"/>
            <a:ext cx="2624131" cy="26241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48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11K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39031" y="3977788"/>
            <a:ext cx="2624131" cy="26241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48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24K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SALES LAST YEAR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1396" y="7144898"/>
            <a:ext cx="2675503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CANCELLED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2698" y="7144898"/>
            <a:ext cx="303679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NOT CANCELLED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1899" y="7660864"/>
            <a:ext cx="269839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These are the number of customers that didn’t cancel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9951" y="7660864"/>
            <a:ext cx="269839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is the number of customers that cancelled their room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8071" y="197801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1766" y="1311284"/>
            <a:ext cx="8884466" cy="7307473"/>
          </a:xfrm>
          <a:custGeom>
            <a:avLst/>
            <a:gdLst/>
            <a:ahLst/>
            <a:cxnLst/>
            <a:rect r="r" b="b" t="t" l="l"/>
            <a:pathLst>
              <a:path h="7307473" w="8884466">
                <a:moveTo>
                  <a:pt x="0" y="0"/>
                </a:moveTo>
                <a:lnTo>
                  <a:pt x="8884465" y="0"/>
                </a:lnTo>
                <a:lnTo>
                  <a:pt x="8884465" y="7307473"/>
                </a:lnTo>
                <a:lnTo>
                  <a:pt x="0" y="730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0851" y="864235"/>
            <a:ext cx="4224877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FIRST HEAT 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8782" y="8872766"/>
            <a:ext cx="8850436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is the first heatmap that shows all of the relations in the given dataset and from this heatmap I extracted the knowledge of the important columns:(P-C,P-not-C,Repeated,Cost and Room type)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54884" y="749300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9718" y="2575541"/>
            <a:ext cx="8938282" cy="7711459"/>
          </a:xfrm>
          <a:custGeom>
            <a:avLst/>
            <a:gdLst/>
            <a:ahLst/>
            <a:cxnLst/>
            <a:rect r="r" b="b" t="t" l="l"/>
            <a:pathLst>
              <a:path h="7711459" w="8938282">
                <a:moveTo>
                  <a:pt x="0" y="0"/>
                </a:moveTo>
                <a:lnTo>
                  <a:pt x="8938282" y="0"/>
                </a:lnTo>
                <a:lnTo>
                  <a:pt x="8938282" y="7711459"/>
                </a:lnTo>
                <a:lnTo>
                  <a:pt x="0" y="771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8325" y="2285990"/>
            <a:ext cx="7655641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NEW HEATMAP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0687" y="5471853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NEW INFORMATION: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7245" y="5974825"/>
            <a:ext cx="6167356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Now that we have the data we need we can create a new heatmap using the important columns only and with the new heatmap we can deduce that: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Average price has the strongest correlation with cancellation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Repeated and P-not-C are negatively correlated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P-C has weak negative correlation with cancellation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89210" y="197801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CANCELLED DATA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29062" y="3626504"/>
            <a:ext cx="2069123" cy="2078267"/>
            <a:chOff x="0" y="0"/>
            <a:chExt cx="812800" cy="8163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6392"/>
            </a:xfrm>
            <a:custGeom>
              <a:avLst/>
              <a:gdLst/>
              <a:ahLst/>
              <a:cxnLst/>
              <a:rect r="r" b="b" t="t" l="l"/>
              <a:pathLst>
                <a:path h="816392" w="812800">
                  <a:moveTo>
                    <a:pt x="406400" y="0"/>
                  </a:moveTo>
                  <a:cubicBezTo>
                    <a:pt x="181951" y="0"/>
                    <a:pt x="0" y="182756"/>
                    <a:pt x="0" y="408196"/>
                  </a:cubicBezTo>
                  <a:cubicBezTo>
                    <a:pt x="0" y="633636"/>
                    <a:pt x="181951" y="816392"/>
                    <a:pt x="406400" y="816392"/>
                  </a:cubicBezTo>
                  <a:cubicBezTo>
                    <a:pt x="630849" y="816392"/>
                    <a:pt x="812800" y="633636"/>
                    <a:pt x="812800" y="408196"/>
                  </a:cubicBezTo>
                  <a:cubicBezTo>
                    <a:pt x="812800" y="18275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8713"/>
              <a:ext cx="660400" cy="758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90"/>
                </a:lnSpc>
              </a:pPr>
              <a:r>
                <a:rPr lang="en-US" sz="42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31,4%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485453" y="3904392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HOW MANY HAVE CANCELLED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85453" y="4501434"/>
            <a:ext cx="357173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The number of people that cancelled and their reasons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6079" y="6467688"/>
            <a:ext cx="6214224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Most customers cancel depending on room type , Cost or previous cancellation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deduce that the strongest two factors are average price and room type</a:t>
            </a:r>
          </a:p>
          <a:p>
            <a:pPr algn="l">
              <a:lnSpc>
                <a:spcPts val="2520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0608" y="2837780"/>
            <a:ext cx="7333528" cy="64415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336982" y="197801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783" y="3577642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8325" y="1663131"/>
            <a:ext cx="7655641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AVERAGE PRICE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2923" y="4191025"/>
            <a:ext cx="4719455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AVERAGE PRICE CANCELLATION: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02923" y="4668202"/>
            <a:ext cx="529153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High prices have the highest rate of cancellation,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higher the average price the less people will not cancel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02923" y="5803583"/>
            <a:ext cx="4719455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110.58 VS 99.93: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2923" y="6283643"/>
            <a:ext cx="5291532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When the average cost was 110.58$/Day it was very likely for customers to cancel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but when it was 99.93$/Day it was very unlikely for customers to cancel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51008" y="1978015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7624" y="3626504"/>
            <a:ext cx="8316376" cy="4581155"/>
          </a:xfrm>
          <a:custGeom>
            <a:avLst/>
            <a:gdLst/>
            <a:ahLst/>
            <a:cxnLst/>
            <a:rect r="r" b="b" t="t" l="l"/>
            <a:pathLst>
              <a:path h="4581155" w="8316376">
                <a:moveTo>
                  <a:pt x="0" y="0"/>
                </a:moveTo>
                <a:lnTo>
                  <a:pt x="8316376" y="0"/>
                </a:lnTo>
                <a:lnTo>
                  <a:pt x="8316376" y="4581155"/>
                </a:lnTo>
                <a:lnTo>
                  <a:pt x="0" y="458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8325" y="1066262"/>
            <a:ext cx="5985375" cy="2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CANCELLATION BY ROOM 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29062" y="3753980"/>
            <a:ext cx="4719455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TOTAL ITEM SALES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5450" y="4206470"/>
            <a:ext cx="6214224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Most people cancel due to room types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Room service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Room order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room with most cancellation is type 6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222563" y="2190740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8325" y="3626504"/>
            <a:ext cx="2069123" cy="206912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90"/>
                </a:lnSpc>
              </a:pPr>
              <a:r>
                <a:rPr lang="en-US" sz="42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0.7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58325" y="6572141"/>
            <a:ext cx="2069123" cy="20691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90"/>
                </a:lnSpc>
              </a:pPr>
              <a:r>
                <a:rPr lang="en-US" sz="4200" b="true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0.3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48342" y="2676062"/>
            <a:ext cx="7632392" cy="6039130"/>
          </a:xfrm>
          <a:custGeom>
            <a:avLst/>
            <a:gdLst/>
            <a:ahLst/>
            <a:cxnLst/>
            <a:rect r="r" b="b" t="t" l="l"/>
            <a:pathLst>
              <a:path h="6039130" w="7632392">
                <a:moveTo>
                  <a:pt x="0" y="0"/>
                </a:moveTo>
                <a:lnTo>
                  <a:pt x="7632392" y="0"/>
                </a:lnTo>
                <a:lnTo>
                  <a:pt x="7632392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P-C AND P-NOT-C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4717" y="3904392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PAST CANCELLATIONS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4717" y="4501434"/>
            <a:ext cx="3571733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Most people who cancelled in the past don’t cancel again but it’s possible to find people who cancel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4717" y="6850029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PAST NON CANCELLATION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4717" y="7447071"/>
            <a:ext cx="3571733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People who didn’t cancel in the past have a very slim chance of cancelling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6484" y="1765290"/>
            <a:ext cx="32761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5271FF"/>
                </a:solidFill>
                <a:latin typeface="Muli"/>
                <a:ea typeface="Muli"/>
                <a:cs typeface="Muli"/>
                <a:sym typeface="Muli"/>
              </a:rPr>
              <a:t>REXOS HOTEL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DAGr5ZgTl9k</dc:identifier>
  <dcterms:modified xsi:type="dcterms:W3CDTF">2011-08-01T06:04:30Z</dcterms:modified>
  <cp:revision>1</cp:revision>
  <dc:title>rexos hotel</dc:title>
</cp:coreProperties>
</file>